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</p:sldIdLst>
  <p:sldSz cy="5143500" cx="9144000"/>
  <p:notesSz cx="6858000" cy="9144000"/>
  <p:embeddedFontLst>
    <p:embeddedFont>
      <p:font typeface="Roboto Slab"/>
      <p:regular r:id="rId49"/>
      <p:bold r:id="rId50"/>
    </p:embeddedFont>
    <p:embeddedFont>
      <p:font typeface="Roboto"/>
      <p:regular r:id="rId51"/>
      <p:bold r:id="rId52"/>
      <p:italic r:id="rId53"/>
      <p:boldItalic r:id="rId54"/>
    </p:embeddedFont>
    <p:embeddedFont>
      <p:font typeface="Orbitron Regular"/>
      <p:bold r:id="rId55"/>
    </p:embeddedFont>
    <p:embeddedFont>
      <p:font typeface="Helvetica Neue Light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font" Target="fonts/RobotoSlab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regular.fntdata"/><Relationship Id="rId50" Type="http://schemas.openxmlformats.org/officeDocument/2006/relationships/font" Target="fonts/RobotoSlab-bold.fntdata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6.xml"/><Relationship Id="rId55" Type="http://schemas.openxmlformats.org/officeDocument/2006/relationships/font" Target="fonts/OrbitronRegular-bold.fntdata"/><Relationship Id="rId10" Type="http://schemas.openxmlformats.org/officeDocument/2006/relationships/slide" Target="slides/slide5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8.xml"/><Relationship Id="rId57" Type="http://schemas.openxmlformats.org/officeDocument/2006/relationships/font" Target="fonts/HelveticaNeueLight-bold.fntdata"/><Relationship Id="rId12" Type="http://schemas.openxmlformats.org/officeDocument/2006/relationships/slide" Target="slides/slide7.xml"/><Relationship Id="rId56" Type="http://schemas.openxmlformats.org/officeDocument/2006/relationships/font" Target="fonts/HelveticaNeueLight-regular.fntdata"/><Relationship Id="rId15" Type="http://schemas.openxmlformats.org/officeDocument/2006/relationships/slide" Target="slides/slide10.xml"/><Relationship Id="rId59" Type="http://schemas.openxmlformats.org/officeDocument/2006/relationships/font" Target="fonts/HelveticaNeueLight-boldItalic.fntdata"/><Relationship Id="rId14" Type="http://schemas.openxmlformats.org/officeDocument/2006/relationships/slide" Target="slides/slide9.xml"/><Relationship Id="rId58" Type="http://schemas.openxmlformats.org/officeDocument/2006/relationships/font" Target="fonts/HelveticaNeueLigh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4a5c786a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84a5c786a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08365bb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08365bb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Here!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71e7b3d2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71e7b3d2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708365bb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708365bb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70b7143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70b7143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70b71439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70b71439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70b71439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70b71439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71e7b3d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71e7b3d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7057df3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7057df3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4a5c786a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4a5c786a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for Adjust Priorities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7057df35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7057df35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ff76f4be0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ff76f4be0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4a5c786a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4a5c786a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for Adjust Priorities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7057df35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7057df35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4a5c786a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4a5c786a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for Adjust Priorities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7057df35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7057df35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4a5c786a9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4a5c786a9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for Adjust Priorities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7438e892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7438e892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7057df35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7057df35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7057df35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7057df35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for Adjust Priorities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7438e892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7438e892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ff76f4be0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ff76f4be0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Rename this to something else (or move UML first)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ff76f4be0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ff76f4be0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4a5c786a9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4a5c786a9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4a5c786a9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4a5c786a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4a5c786a9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4a5c786a9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7438e892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7438e892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7ff76f4be0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7ff76f4be0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44fe125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44fe12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4a5c786a9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4a5c786a9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4a5c786a9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4a5c786a9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4a5c786a9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4a5c786a9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4a5c786a9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4a5c786a9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7435bd1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7435bd1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71e7b3d2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71e7b3d2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771e7b3d2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771e7b3d2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71e7b3d2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71e7b3d2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71e7b3d2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71e7b3d2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7435bd10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7435bd10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7435bd10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7435bd10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ff76f4be0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ff76f4be0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list the fields.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ff76f4be0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ff76f4be0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4a5c786a9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4a5c786a9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Relationship Id="rId6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Relationship Id="rId4" Type="http://schemas.openxmlformats.org/officeDocument/2006/relationships/image" Target="../media/image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9" Type="http://schemas.openxmlformats.org/officeDocument/2006/relationships/image" Target="../media/image4.png"/><Relationship Id="rId5" Type="http://schemas.openxmlformats.org/officeDocument/2006/relationships/image" Target="../media/image27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when2meet.com/?9088356-cRIRi" TargetMode="External"/><Relationship Id="rId4" Type="http://schemas.openxmlformats.org/officeDocument/2006/relationships/hyperlink" Target="https://doodle.com/poll/rhwcmdgyusz8qhmz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uarded-tor-51281.herokuapp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/>
        </p:nvSpPr>
        <p:spPr>
          <a:xfrm>
            <a:off x="510875" y="311725"/>
            <a:ext cx="29094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NOTES for Presentation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406975" y="779325"/>
            <a:ext cx="8442600" cy="39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Opening remarks: Kavan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Demo: see next slide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Technical details: use this pres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Closing remarks: dara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2795375" cy="52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0775" y="152400"/>
            <a:ext cx="2489076" cy="24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9550" y="159163"/>
            <a:ext cx="2475552" cy="2475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8225" y="3326500"/>
            <a:ext cx="1313400" cy="13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3775" y="3326500"/>
            <a:ext cx="1313400" cy="13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21625" y="3326500"/>
            <a:ext cx="1313400" cy="13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67175" y="3326500"/>
            <a:ext cx="1313400" cy="131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35025" y="3326500"/>
            <a:ext cx="1313400" cy="131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4">
            <a:alphaModFix/>
          </a:blip>
          <a:srcRect b="5962" l="0" r="0" t="0"/>
          <a:stretch/>
        </p:blipFill>
        <p:spPr>
          <a:xfrm>
            <a:off x="0" y="364350"/>
            <a:ext cx="2978000" cy="45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 rotWithShape="1">
          <a:blip r:embed="rId5">
            <a:alphaModFix/>
          </a:blip>
          <a:srcRect b="62238" l="0" r="4351" t="0"/>
          <a:stretch/>
        </p:blipFill>
        <p:spPr>
          <a:xfrm>
            <a:off x="3172127" y="191313"/>
            <a:ext cx="2723328" cy="21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8901" y="161063"/>
            <a:ext cx="1474625" cy="216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 rotWithShape="1">
          <a:blip r:embed="rId7">
            <a:alphaModFix/>
          </a:blip>
          <a:srcRect b="53776" l="0" r="57571" t="0"/>
          <a:stretch/>
        </p:blipFill>
        <p:spPr>
          <a:xfrm>
            <a:off x="7261425" y="-38975"/>
            <a:ext cx="2379951" cy="2405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2000" y="2783650"/>
            <a:ext cx="918635" cy="216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07600" y="3873575"/>
            <a:ext cx="867499" cy="104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10">
            <a:alphaModFix/>
          </a:blip>
          <a:srcRect b="0" l="38194" r="29022" t="0"/>
          <a:stretch/>
        </p:blipFill>
        <p:spPr>
          <a:xfrm>
            <a:off x="6007150" y="2752275"/>
            <a:ext cx="1118134" cy="222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1166400" y="90475"/>
            <a:ext cx="12795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6"/>
                </a:solidFill>
                <a:latin typeface="Orbitron Regular"/>
                <a:ea typeface="Orbitron Regular"/>
                <a:cs typeface="Orbitron Regular"/>
                <a:sym typeface="Orbitron Regular"/>
              </a:rPr>
              <a:t>You</a:t>
            </a:r>
            <a:endParaRPr sz="1900">
              <a:solidFill>
                <a:schemeClr val="accent6"/>
              </a:solidFill>
              <a:latin typeface="Orbitron Regular"/>
              <a:ea typeface="Orbitron Regular"/>
              <a:cs typeface="Orbitron Regular"/>
              <a:sym typeface="Orbitron Regular"/>
            </a:endParaRPr>
          </a:p>
        </p:txBody>
      </p:sp>
      <p:cxnSp>
        <p:nvCxnSpPr>
          <p:cNvPr id="139" name="Google Shape;139;p23"/>
          <p:cNvCxnSpPr/>
          <p:nvPr/>
        </p:nvCxnSpPr>
        <p:spPr>
          <a:xfrm>
            <a:off x="1806150" y="501100"/>
            <a:ext cx="0" cy="2541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0" name="Google Shape;140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592813" y="710375"/>
            <a:ext cx="426675" cy="60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options?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87900" y="1489825"/>
            <a:ext cx="83682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When2Meet: </a:t>
            </a:r>
            <a:r>
              <a:rPr lang="en" u="sng">
                <a:solidFill>
                  <a:schemeClr val="accent5"/>
                </a:solidFill>
                <a:hlinkClick r:id="rId3"/>
              </a:rPr>
              <a:t>https://www.when2meet.com/?9088356-cRIRi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Doodle: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https://doodle.com/poll/rhwcmdgyusz8qhmz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9550" y="254875"/>
            <a:ext cx="1546550" cy="231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4294967295"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Prioriteams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Prioriteams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Priority-Based Scheduling</a:t>
            </a:r>
            <a:endParaRPr sz="1800"/>
          </a:p>
        </p:txBody>
      </p:sp>
      <p:sp>
        <p:nvSpPr>
          <p:cNvPr id="158" name="Google Shape;158;p26"/>
          <p:cNvSpPr txBox="1"/>
          <p:nvPr>
            <p:ph idx="1" type="subTitle"/>
          </p:nvPr>
        </p:nvSpPr>
        <p:spPr>
          <a:xfrm>
            <a:off x="311700" y="2834125"/>
            <a:ext cx="8520600" cy="10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 Hubley, Vishnu Joshi, Irfan Jamil,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Kavan Bansal, Justin Song, Dara Moini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What is </a:t>
            </a:r>
            <a:r>
              <a:rPr lang="en"/>
              <a:t>Prioriteams</a:t>
            </a:r>
            <a:r>
              <a:rPr lang="en">
                <a:latin typeface="Helvetica Neue Light"/>
                <a:ea typeface="Helvetica Neue Light"/>
                <a:cs typeface="Helvetica Neue Light"/>
                <a:sym typeface="Helvetica Neue Light"/>
              </a:rPr>
              <a:t>?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Intuitive meeting-scheduling web application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Determines optimal meeting time when most people (especially high-priority) can attend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for CA staff meetings, corporate, parties, and more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Unlike any existing alternative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 Demo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1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490250" y="526350"/>
            <a:ext cx="617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“As a Professor, I want to be able to create an event so that I am able to organize a meeting with my CAs.”</a:t>
            </a:r>
            <a:endParaRPr sz="3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/>
        </p:nvSpPr>
        <p:spPr>
          <a:xfrm>
            <a:off x="510875" y="311725"/>
            <a:ext cx="29094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NOTES for DEMO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406975" y="779325"/>
            <a:ext cx="8442600" cy="39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Showcase 4 user stories, everyone needs to participate (which feature will each person work on to showcase?)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Ryan: Create an event and invite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Justin: view events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</a:rPr>
              <a:t>Dara: Register availabilities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Vish: optimal time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I</a:t>
            </a:r>
            <a:r>
              <a:rPr lang="en" sz="1300">
                <a:solidFill>
                  <a:schemeClr val="dk1"/>
                </a:solidFill>
              </a:rPr>
              <a:t>rf: optimal time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Kavan: Adjust prios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/>
        </p:nvSpPr>
        <p:spPr>
          <a:xfrm>
            <a:off x="914400" y="1393021"/>
            <a:ext cx="7315200" cy="16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“</a:t>
            </a:r>
            <a:r>
              <a:rPr lang="en" sz="39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As a CA, I would like a way to </a:t>
            </a:r>
            <a:r>
              <a:rPr lang="en" sz="39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view all the events scheduled by the Professor”</a:t>
            </a:r>
            <a:endParaRPr sz="39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3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490250" y="526350"/>
            <a:ext cx="617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“As a Student, I would like to enter my availabilities for a specific event so that they will be considered when selecting the event meeting time .”</a:t>
            </a:r>
            <a:endParaRPr sz="39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4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“As a Professor, I want the software to generate the optimal time for whatever event I choose”</a:t>
            </a:r>
            <a:endParaRPr sz="3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8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5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>
            <p:ph type="title"/>
          </p:nvPr>
        </p:nvSpPr>
        <p:spPr>
          <a:xfrm>
            <a:off x="490250" y="526350"/>
            <a:ext cx="617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“As a Professor, I want to be able to set priorities to the CAs so that the people I need most can attend the meeting.”</a:t>
            </a:r>
            <a:endParaRPr sz="39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84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Details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6769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Algorithm: Calculating Optimal Meeting Time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Can be broken down into 2 cases</a:t>
            </a:r>
            <a:endParaRPr sz="2300"/>
          </a:p>
          <a:p>
            <a:pPr indent="-37465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2300"/>
              <a:t>Professor </a:t>
            </a:r>
            <a:r>
              <a:rPr lang="en" sz="2300">
                <a:solidFill>
                  <a:srgbClr val="FF0000"/>
                </a:solidFill>
              </a:rPr>
              <a:t>is not</a:t>
            </a:r>
            <a:r>
              <a:rPr lang="en" sz="2300"/>
              <a:t> signed up for the event</a:t>
            </a:r>
            <a:endParaRPr sz="2300"/>
          </a:p>
          <a:p>
            <a:pPr indent="-37465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en" sz="2300"/>
              <a:t>Professor </a:t>
            </a:r>
            <a:r>
              <a:rPr lang="en" sz="2300">
                <a:solidFill>
                  <a:srgbClr val="FF0000"/>
                </a:solidFill>
              </a:rPr>
              <a:t>IS </a:t>
            </a:r>
            <a:r>
              <a:rPr lang="en" sz="2300"/>
              <a:t>signed up for the event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500" y="521300"/>
            <a:ext cx="398145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125" y="2867075"/>
            <a:ext cx="5657851" cy="17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025" y="545725"/>
            <a:ext cx="3231350" cy="198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3550" y="3268875"/>
            <a:ext cx="5000651" cy="12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025" y="682263"/>
            <a:ext cx="2057400" cy="221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71750"/>
            <a:ext cx="3426200" cy="19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Access Objects (DAOs)</a:t>
            </a:r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476" y="1876789"/>
            <a:ext cx="6633300" cy="203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Architecture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7"/>
          <p:cNvPicPr preferRelativeResize="0"/>
          <p:nvPr/>
        </p:nvPicPr>
        <p:blipFill rotWithShape="1">
          <a:blip r:embed="rId3">
            <a:alphaModFix/>
          </a:blip>
          <a:srcRect b="16574" l="17876" r="24138" t="16966"/>
          <a:stretch/>
        </p:blipFill>
        <p:spPr>
          <a:xfrm>
            <a:off x="2237975" y="620162"/>
            <a:ext cx="4668051" cy="39031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p47"/>
          <p:cNvCxnSpPr/>
          <p:nvPr/>
        </p:nvCxnSpPr>
        <p:spPr>
          <a:xfrm rot="10800000">
            <a:off x="4041725" y="3209550"/>
            <a:ext cx="32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47"/>
          <p:cNvCxnSpPr/>
          <p:nvPr/>
        </p:nvCxnSpPr>
        <p:spPr>
          <a:xfrm>
            <a:off x="4462250" y="987550"/>
            <a:ext cx="10242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triangle"/>
          </a:ln>
        </p:spPr>
      </p:cxnSp>
      <p:sp>
        <p:nvSpPr>
          <p:cNvPr id="271" name="Google Shape;271;p47"/>
          <p:cNvSpPr txBox="1"/>
          <p:nvPr/>
        </p:nvSpPr>
        <p:spPr>
          <a:xfrm>
            <a:off x="4727400" y="713225"/>
            <a:ext cx="4848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2" name="Google Shape;272;p47"/>
          <p:cNvCxnSpPr/>
          <p:nvPr/>
        </p:nvCxnSpPr>
        <p:spPr>
          <a:xfrm rot="10800000">
            <a:off x="5998475" y="2286225"/>
            <a:ext cx="0" cy="56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47"/>
          <p:cNvCxnSpPr/>
          <p:nvPr/>
        </p:nvCxnSpPr>
        <p:spPr>
          <a:xfrm rot="10800000">
            <a:off x="3785650" y="2825350"/>
            <a:ext cx="22311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47"/>
          <p:cNvCxnSpPr/>
          <p:nvPr/>
        </p:nvCxnSpPr>
        <p:spPr>
          <a:xfrm>
            <a:off x="3767325" y="2834650"/>
            <a:ext cx="0" cy="18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</a:t>
            </a:r>
            <a:endParaRPr/>
          </a:p>
        </p:txBody>
      </p:sp>
      <p:sp>
        <p:nvSpPr>
          <p:cNvPr id="280" name="Google Shape;280;p48"/>
          <p:cNvSpPr txBox="1"/>
          <p:nvPr>
            <p:ph idx="1" type="body"/>
          </p:nvPr>
        </p:nvSpPr>
        <p:spPr>
          <a:xfrm>
            <a:off x="387900" y="1489825"/>
            <a:ext cx="4660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Person has a priority, critical to understanding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Each person as a person id, which is used to join various tables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Each person as an associated email address</a:t>
            </a:r>
            <a:endParaRPr sz="1400"/>
          </a:p>
        </p:txBody>
      </p:sp>
      <p:pic>
        <p:nvPicPr>
          <p:cNvPr id="281" name="Google Shape;2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650" y="1686250"/>
            <a:ext cx="3276600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Availability</a:t>
            </a:r>
            <a:endParaRPr/>
          </a:p>
        </p:txBody>
      </p:sp>
      <p:sp>
        <p:nvSpPr>
          <p:cNvPr id="287" name="Google Shape;287;p49"/>
          <p:cNvSpPr txBox="1"/>
          <p:nvPr>
            <p:ph idx="1" type="body"/>
          </p:nvPr>
        </p:nvSpPr>
        <p:spPr>
          <a:xfrm>
            <a:off x="387900" y="1477300"/>
            <a:ext cx="4672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Helps us keep track of information about when a particular user is available for a certain event.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Essentially a continuous timeslot for when that user is free</a:t>
            </a:r>
            <a:endParaRPr sz="1400"/>
          </a:p>
        </p:txBody>
      </p:sp>
      <p:pic>
        <p:nvPicPr>
          <p:cNvPr id="288" name="Google Shape;28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4300" y="1016325"/>
            <a:ext cx="2061800" cy="30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</a:t>
            </a:r>
            <a:endParaRPr/>
          </a:p>
        </p:txBody>
      </p:sp>
      <p:sp>
        <p:nvSpPr>
          <p:cNvPr id="294" name="Google Shape;294;p50"/>
          <p:cNvSpPr txBox="1"/>
          <p:nvPr>
            <p:ph idx="1" type="body"/>
          </p:nvPr>
        </p:nvSpPr>
        <p:spPr>
          <a:xfrm>
            <a:off x="387900" y="1489825"/>
            <a:ext cx="4434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Allow professors to coordinate with other staff members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Algorithm calculates the most optimal time and day to hold the event</a:t>
            </a:r>
            <a:endParaRPr sz="1400"/>
          </a:p>
        </p:txBody>
      </p:sp>
      <p:pic>
        <p:nvPicPr>
          <p:cNvPr id="295" name="Google Shape;29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6225" y="1596750"/>
            <a:ext cx="2185150" cy="22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Participants</a:t>
            </a:r>
            <a:endParaRPr/>
          </a:p>
        </p:txBody>
      </p:sp>
      <p:sp>
        <p:nvSpPr>
          <p:cNvPr id="301" name="Google Shape;301;p51"/>
          <p:cNvSpPr txBox="1"/>
          <p:nvPr>
            <p:ph idx="1" type="body"/>
          </p:nvPr>
        </p:nvSpPr>
        <p:spPr>
          <a:xfrm>
            <a:off x="387900" y="1489825"/>
            <a:ext cx="4422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Essentially an email list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Allows a professor to label individual people as participants using just a mapping to their email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Is very helpful for inviting participants for a specific event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More efficient to keep separate than performing costly “join” SQL operation</a:t>
            </a:r>
            <a:endParaRPr sz="1400"/>
          </a:p>
        </p:txBody>
      </p:sp>
      <p:pic>
        <p:nvPicPr>
          <p:cNvPr id="302" name="Google Shape;3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0525" y="1607088"/>
            <a:ext cx="2208925" cy="19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Algorithm: Prof is NOT signed up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48075" y="1318525"/>
            <a:ext cx="8368200" cy="3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Loop through each day of the week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Find all </a:t>
            </a:r>
            <a:r>
              <a:rPr lang="en"/>
              <a:t>availabilities for this day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Sort the start times in one array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Sort the end times in another array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Start with a personCount var set to 1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Each time an end time occurs before the next start time, decrement personCount by 1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Each time the next start time occurs before the next end time, increment personCount by 1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Return this day and time when personCount is the largest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If there are no overlapping availabilities, this will be the first availability in the week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308" name="Google Shape;308;p5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Algorithm/Availabilities only considers intervals on the hour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the Professor is not registered for an event, priorities are not considered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 does not deal with location conflicts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 has the same priority across all events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Assumes events are recurring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Ahead</a:t>
            </a:r>
            <a:endParaRPr/>
          </a:p>
        </p:txBody>
      </p:sp>
      <p:sp>
        <p:nvSpPr>
          <p:cNvPr id="314" name="Google Shape;314;p5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in availabilities so that they can start and end at any time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Factor in priorities into algorithm even when the Prof is not available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Align the application to the more general use case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Trivial Updates: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Have algorithm deal with location conflicts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Let an event be a one-off event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Format UI in such a way that entering availabilities is easier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Takeaway/Reflections</a:t>
            </a:r>
            <a:endParaRPr/>
          </a:p>
        </p:txBody>
      </p:sp>
      <p:sp>
        <p:nvSpPr>
          <p:cNvPr id="320" name="Google Shape;320;p54"/>
          <p:cNvSpPr txBox="1"/>
          <p:nvPr>
            <p:ph idx="1" type="body"/>
          </p:nvPr>
        </p:nvSpPr>
        <p:spPr>
          <a:xfrm>
            <a:off x="387900" y="13770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Larger the project became, the more complex the code became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Highlighted importance of planning and brainstorming in advance/more coordination and </a:t>
            </a:r>
            <a:r>
              <a:rPr lang="en"/>
              <a:t>communication</a:t>
            </a:r>
            <a:r>
              <a:rPr lang="en"/>
              <a:t>.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Slow start caused second half of the semester to be more intense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 iterations involved doing most of the work early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Overall, the OOSE went well. Project was a v</a:t>
            </a:r>
            <a:r>
              <a:rPr lang="en"/>
              <a:t>essel</a:t>
            </a:r>
            <a:r>
              <a:rPr lang="en"/>
              <a:t> to learn software practices and methods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Algorithm: Prof IS signed up (slide 1)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Find all the professor’s availabilities that are at least as long as the event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If no such availability exists, this is treated as though the Prof did not sign up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Divide each availability into sub-intervals that are each as long as the event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Ie: event is 1 hour and Prof is free from 12-4 =&gt; divide the interval into {[12-1],[1-2],[2-3],[3-4]}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For each subinterval, assign a score to the subinterval and return the time and day of the subinterval with the highest score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Algorithm: Prof IS signed up (slide 2)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sub-intervals assigned scores?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 all people available during the sub-interval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Must be available for the entirety of the sub-interval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person available during the sub-interval has a priority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 100/personPriority for each person available during the sub-interval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Architecture: 1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model reflective of an actual user of some sort: CA, Professor,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Availability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Helps us keep track of information about when a particular user is available for a certain event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Essentially a continuous timeslot for when that user is free (Start Time - End Time on dow)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Wanted to separate this from a Person - high cohesion &amp; low coupling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3775" y="1144125"/>
            <a:ext cx="876300" cy="89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3775" y="3346100"/>
            <a:ext cx="876300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Architecture: 2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 professors to coordinate with other staff members - ultimately, algorithm is run as a combination of information from Event model and Availability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Separation between participants and the events they are participating 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Participant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a professor to label individual people as participants using just a mapping to their email (still a unique identifier of a Person)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Differs from Person - reduces the number of queries necessary to “invite” people to a given event and stops us from doing a costly SQL “join” operation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order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87900" y="1287925"/>
            <a:ext cx="83682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Kavan starts sharing (has pres and app open) and gives opening remarks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Demo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Kavan creates a demo event for an hour and invite yash, irf, vish, ryan (ryan voice over)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Kavan goes to view events and shows off that page (justin voice over)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Kavan registers Ali for 2 time slots for example (dara voice over)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Irf, ryan, vish, and justin then register 4 other people for their availabilities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Irf and vish then do optimal time and present the example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Kavan will do adjust prio and show how that changes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Ryan will do Javalin, spark, and heroku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Kavan introduces UML and justin explains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Dara closes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https://guarded-tor-51281.herokuapp.com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